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092D85BE-4E93-4E86-BAE5-706F1E3B7274}" type="datetimeFigureOut">
              <a:rPr lang="es-MX" smtClean="0"/>
              <a:pPr/>
              <a:t>26/02/2012</a:t>
            </a:fld>
            <a:endParaRPr lang="es-MX"/>
          </a:p>
        </p:txBody>
      </p:sp>
      <p:sp>
        <p:nvSpPr>
          <p:cNvPr id="17" name="16 Marcador de pie de página"/>
          <p:cNvSpPr>
            <a:spLocks noGrp="1"/>
          </p:cNvSpPr>
          <p:nvPr>
            <p:ph type="ftr" sz="quarter" idx="11"/>
          </p:nvPr>
        </p:nvSpPr>
        <p:spPr/>
        <p:txBody>
          <a:bodyPr/>
          <a:lstStyle/>
          <a:p>
            <a:endParaRPr lang="es-MX"/>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4B42E3E2-2DB6-4D86-9995-09EE168C5C7C}" type="slidenum">
              <a:rPr lang="es-MX" smtClean="0"/>
              <a:pPr/>
              <a:t>‹Nº›</a:t>
            </a:fld>
            <a:endParaRPr lang="es-MX"/>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92D85BE-4E93-4E86-BAE5-706F1E3B7274}" type="datetimeFigureOut">
              <a:rPr lang="es-MX" smtClean="0"/>
              <a:pPr/>
              <a:t>26/02/2012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B42E3E2-2DB6-4D86-9995-09EE168C5C7C}"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92D85BE-4E93-4E86-BAE5-706F1E3B7274}" type="datetimeFigureOut">
              <a:rPr lang="es-MX" smtClean="0"/>
              <a:pPr/>
              <a:t>26/02/2012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B42E3E2-2DB6-4D86-9995-09EE168C5C7C}"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092D85BE-4E93-4E86-BAE5-706F1E3B7274}" type="datetimeFigureOut">
              <a:rPr lang="es-MX" smtClean="0"/>
              <a:pPr/>
              <a:t>26/02/2012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B42E3E2-2DB6-4D86-9995-09EE168C5C7C}" type="slidenum">
              <a:rPr lang="es-MX" smtClean="0"/>
              <a:pPr/>
              <a:t>‹Nº›</a:t>
            </a:fld>
            <a:endParaRPr lang="es-MX"/>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092D85BE-4E93-4E86-BAE5-706F1E3B7274}" type="datetimeFigureOut">
              <a:rPr lang="es-MX" smtClean="0"/>
              <a:pPr/>
              <a:t>26/02/2012</a:t>
            </a:fld>
            <a:endParaRPr lang="es-MX"/>
          </a:p>
        </p:txBody>
      </p:sp>
      <p:sp>
        <p:nvSpPr>
          <p:cNvPr id="5" name="4 Marcador de pie de página"/>
          <p:cNvSpPr>
            <a:spLocks noGrp="1"/>
          </p:cNvSpPr>
          <p:nvPr>
            <p:ph type="ftr" sz="quarter" idx="11"/>
          </p:nvPr>
        </p:nvSpPr>
        <p:spPr>
          <a:xfrm>
            <a:off x="800100" y="6172200"/>
            <a:ext cx="4000500" cy="457200"/>
          </a:xfrm>
        </p:spPr>
        <p:txBody>
          <a:bodyPr/>
          <a:lstStyle/>
          <a:p>
            <a:endParaRPr lang="es-MX"/>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4B42E3E2-2DB6-4D86-9995-09EE168C5C7C}"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092D85BE-4E93-4E86-BAE5-706F1E3B7274}" type="datetimeFigureOut">
              <a:rPr lang="es-MX" smtClean="0"/>
              <a:pPr/>
              <a:t>26/02/2012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B42E3E2-2DB6-4D86-9995-09EE168C5C7C}" type="slidenum">
              <a:rPr lang="es-MX" smtClean="0"/>
              <a:pPr/>
              <a:t>‹Nº›</a:t>
            </a:fld>
            <a:endParaRPr lang="es-MX"/>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092D85BE-4E93-4E86-BAE5-706F1E3B7274}" type="datetimeFigureOut">
              <a:rPr lang="es-MX" smtClean="0"/>
              <a:pPr/>
              <a:t>26/02/2012</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4B42E3E2-2DB6-4D86-9995-09EE168C5C7C}" type="slidenum">
              <a:rPr lang="es-MX" smtClean="0"/>
              <a:pPr/>
              <a:t>‹Nº›</a:t>
            </a:fld>
            <a:endParaRPr lang="es-MX"/>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092D85BE-4E93-4E86-BAE5-706F1E3B7274}" type="datetimeFigureOut">
              <a:rPr lang="es-MX" smtClean="0"/>
              <a:pPr/>
              <a:t>26/02/2012</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4B42E3E2-2DB6-4D86-9995-09EE168C5C7C}"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92D85BE-4E93-4E86-BAE5-706F1E3B7274}" type="datetimeFigureOut">
              <a:rPr lang="es-MX" smtClean="0"/>
              <a:pPr/>
              <a:t>26/02/2012</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4B42E3E2-2DB6-4D86-9995-09EE168C5C7C}"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092D85BE-4E93-4E86-BAE5-706F1E3B7274}" type="datetimeFigureOut">
              <a:rPr lang="es-MX" smtClean="0"/>
              <a:pPr/>
              <a:t>26/02/2012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B42E3E2-2DB6-4D86-9995-09EE168C5C7C}" type="slidenum">
              <a:rPr lang="es-MX" smtClean="0"/>
              <a:pPr/>
              <a:t>‹Nº›</a:t>
            </a:fld>
            <a:endParaRPr lang="es-MX"/>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092D85BE-4E93-4E86-BAE5-706F1E3B7274}" type="datetimeFigureOut">
              <a:rPr lang="es-MX" smtClean="0"/>
              <a:pPr/>
              <a:t>26/02/2012</a:t>
            </a:fld>
            <a:endParaRPr lang="es-MX"/>
          </a:p>
        </p:txBody>
      </p:sp>
      <p:sp>
        <p:nvSpPr>
          <p:cNvPr id="6" name="5 Marcador de pie de página"/>
          <p:cNvSpPr>
            <a:spLocks noGrp="1"/>
          </p:cNvSpPr>
          <p:nvPr>
            <p:ph type="ftr" sz="quarter" idx="11"/>
          </p:nvPr>
        </p:nvSpPr>
        <p:spPr>
          <a:xfrm>
            <a:off x="914400" y="6172200"/>
            <a:ext cx="3886200" cy="457200"/>
          </a:xfrm>
        </p:spPr>
        <p:txBody>
          <a:bodyPr/>
          <a:lstStyle/>
          <a:p>
            <a:endParaRPr lang="es-MX"/>
          </a:p>
        </p:txBody>
      </p:sp>
      <p:sp>
        <p:nvSpPr>
          <p:cNvPr id="7" name="6 Marcador de número de diapositiva"/>
          <p:cNvSpPr>
            <a:spLocks noGrp="1"/>
          </p:cNvSpPr>
          <p:nvPr>
            <p:ph type="sldNum" sz="quarter" idx="12"/>
          </p:nvPr>
        </p:nvSpPr>
        <p:spPr>
          <a:xfrm>
            <a:off x="146304" y="6208776"/>
            <a:ext cx="457200" cy="457200"/>
          </a:xfrm>
        </p:spPr>
        <p:txBody>
          <a:bodyPr/>
          <a:lstStyle/>
          <a:p>
            <a:fld id="{4B42E3E2-2DB6-4D86-9995-09EE168C5C7C}" type="slidenum">
              <a:rPr lang="es-MX" smtClean="0"/>
              <a:pPr/>
              <a:t>‹Nº›</a:t>
            </a:fld>
            <a:endParaRPr lang="es-MX"/>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092D85BE-4E93-4E86-BAE5-706F1E3B7274}" type="datetimeFigureOut">
              <a:rPr lang="es-MX" smtClean="0"/>
              <a:pPr/>
              <a:t>26/02/2012</a:t>
            </a:fld>
            <a:endParaRPr lang="es-MX"/>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MX"/>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4B42E3E2-2DB6-4D86-9995-09EE168C5C7C}"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normAutofit/>
          </a:bodyPr>
          <a:lstStyle/>
          <a:p>
            <a:r>
              <a:rPr lang="es-MX" sz="3600" dirty="0" smtClean="0"/>
              <a:t>Rubén Daniel Reyes Maldonado</a:t>
            </a:r>
            <a:endParaRPr lang="es-MX" sz="3600" dirty="0"/>
          </a:p>
        </p:txBody>
      </p:sp>
      <p:sp>
        <p:nvSpPr>
          <p:cNvPr id="2" name="1 Título"/>
          <p:cNvSpPr>
            <a:spLocks noGrp="1"/>
          </p:cNvSpPr>
          <p:nvPr>
            <p:ph type="ctrTitle"/>
          </p:nvPr>
        </p:nvSpPr>
        <p:spPr/>
        <p:txBody>
          <a:bodyPr>
            <a:normAutofit/>
          </a:bodyPr>
          <a:lstStyle/>
          <a:p>
            <a:r>
              <a:rPr lang="es-MX" sz="5400" dirty="0" smtClean="0"/>
              <a:t>Épocas y estilos</a:t>
            </a:r>
            <a:endParaRPr lang="es-MX" sz="5400" dirty="0"/>
          </a:p>
        </p:txBody>
      </p:sp>
      <p:pic>
        <p:nvPicPr>
          <p:cNvPr id="15362" name="Picture 2" descr="http://www.microsiervos.com/images/going-down-droste.jpg"/>
          <p:cNvPicPr>
            <a:picLocks noChangeAspect="1" noChangeArrowheads="1"/>
          </p:cNvPicPr>
          <p:nvPr/>
        </p:nvPicPr>
        <p:blipFill>
          <a:blip r:embed="rId2" cstate="print"/>
          <a:srcRect/>
          <a:stretch>
            <a:fillRect/>
          </a:stretch>
        </p:blipFill>
        <p:spPr bwMode="auto">
          <a:xfrm>
            <a:off x="2643174" y="3929066"/>
            <a:ext cx="3976682" cy="272005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57158" y="357166"/>
            <a:ext cx="8358246" cy="6143668"/>
          </a:xfrm>
        </p:spPr>
        <p:txBody>
          <a:bodyPr/>
          <a:lstStyle/>
          <a:p>
            <a:pPr algn="ctr">
              <a:buNone/>
            </a:pPr>
            <a:r>
              <a:rPr lang="es-MX" b="1" i="1" dirty="0" smtClean="0"/>
              <a:t>DUDAÍSMO.</a:t>
            </a:r>
          </a:p>
          <a:p>
            <a:pPr algn="ctr">
              <a:buNone/>
            </a:pPr>
            <a:endParaRPr lang="es-MX" b="1" i="1" dirty="0" smtClean="0"/>
          </a:p>
          <a:p>
            <a:pPr algn="ctr">
              <a:buNone/>
            </a:pPr>
            <a:r>
              <a:rPr lang="es-MX" dirty="0" smtClean="0"/>
              <a:t>-Se crea en Zúrich 1915 y aparece en Nueva York y Paris. Mas como movimiento literario.</a:t>
            </a:r>
          </a:p>
          <a:p>
            <a:pPr algn="ctr">
              <a:buNone/>
            </a:pPr>
            <a:r>
              <a:rPr lang="es-MX" dirty="0" smtClean="0"/>
              <a:t>-Arte que ataca a todo lo que suponga orden convirtiéndose en una burla destinada a la destrucción de todo academicismo.</a:t>
            </a:r>
          </a:p>
          <a:p>
            <a:pPr algn="ctr">
              <a:buNone/>
            </a:pPr>
            <a:r>
              <a:rPr lang="es-MX" dirty="0" smtClean="0"/>
              <a:t>-”Manifiesto Dada” 1918 dice: “El arte es una idiotez…” “Todo lo que se ve es falso…”</a:t>
            </a:r>
          </a:p>
          <a:p>
            <a:pPr algn="ctr">
              <a:buNone/>
            </a:pPr>
            <a:r>
              <a:rPr lang="es-MX" dirty="0" smtClean="0"/>
              <a:t>-1922 el germen negativo y destructivo acabo con su propio espíritu que lo animaba.</a:t>
            </a:r>
          </a:p>
          <a:p>
            <a:pPr algn="ctr">
              <a:buNone/>
            </a:pPr>
            <a:r>
              <a:rPr lang="es-MX" dirty="0" smtClean="0"/>
              <a:t>-Dio paso al surrealismo.</a:t>
            </a:r>
            <a:endParaRPr lang="es-MX"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57158" y="357166"/>
            <a:ext cx="8501122" cy="6072230"/>
          </a:xfrm>
        </p:spPr>
        <p:txBody>
          <a:bodyPr/>
          <a:lstStyle/>
          <a:p>
            <a:pPr algn="ctr">
              <a:buNone/>
            </a:pPr>
            <a:r>
              <a:rPr lang="es-MX" b="1" i="1" dirty="0" smtClean="0"/>
              <a:t>SURREALISMO.</a:t>
            </a:r>
          </a:p>
          <a:p>
            <a:pPr algn="ctr">
              <a:buNone/>
            </a:pPr>
            <a:endParaRPr lang="es-MX" b="1" i="1" dirty="0" smtClean="0"/>
          </a:p>
          <a:p>
            <a:pPr algn="ctr">
              <a:buNone/>
            </a:pPr>
            <a:r>
              <a:rPr lang="es-MX" dirty="0" smtClean="0"/>
              <a:t>-Principal  soporte en la literatura y en las artes plásticas, en cuyo manifiesto de 1924 André Bretón formulaba el programa del grupo: “…un automatismo puramente psíquico dictado por el espíritu, sin control alguno por parte de la razón y fuera de toda consideración estética o moral.</a:t>
            </a:r>
          </a:p>
          <a:p>
            <a:pPr algn="ctr">
              <a:buNone/>
            </a:pPr>
            <a:r>
              <a:rPr lang="es-MX" dirty="0" smtClean="0"/>
              <a:t>-Basado sobre la creencia en una realidad superior de ciertas formas de asociación y sobre la creencia del total poder del sueño y el juego desinteresado de las ideas.</a:t>
            </a:r>
          </a:p>
          <a:p>
            <a:pPr algn="ctr">
              <a:buNone/>
            </a:pPr>
            <a:r>
              <a:rPr lang="es-MX" dirty="0" smtClean="0"/>
              <a:t>-Teorías Freudianas sobre el psicoanálisis jugaron un papel importante en la teoría como en la practica plástica artística , buscando experiencias inhabituales.</a:t>
            </a:r>
            <a:endParaRPr lang="es-MX"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28596" y="357166"/>
            <a:ext cx="8358246" cy="6072230"/>
          </a:xfrm>
        </p:spPr>
        <p:txBody>
          <a:bodyPr/>
          <a:lstStyle/>
          <a:p>
            <a:pPr algn="ctr">
              <a:buNone/>
            </a:pPr>
            <a:r>
              <a:rPr lang="es-MX" b="1" i="1" dirty="0" smtClean="0"/>
              <a:t>FUTURISMO.</a:t>
            </a:r>
          </a:p>
          <a:p>
            <a:pPr algn="ctr">
              <a:buNone/>
            </a:pPr>
            <a:endParaRPr lang="es-MX" b="1" i="1" dirty="0" smtClean="0"/>
          </a:p>
          <a:p>
            <a:pPr algn="ctr">
              <a:buFontTx/>
              <a:buChar char="-"/>
            </a:pPr>
            <a:r>
              <a:rPr lang="es-MX" dirty="0" smtClean="0"/>
              <a:t>En 1909 se publica el “Manifiesto Futurista”. Liberaba a los jóvenes artistas al rechazo de las elecciones del pasado y a liberarse del academicismo estéril.</a:t>
            </a:r>
          </a:p>
          <a:p>
            <a:pPr algn="ctr">
              <a:buNone/>
            </a:pPr>
            <a:r>
              <a:rPr lang="es-MX" dirty="0" smtClean="0"/>
              <a:t>-1910 se publica el “Manifiesto técnico de la pintura futurista” y en 1912 “Manifiesto técnico de la escultura futurista”. Afirman la importancia del futurismo en las artes plásticas.</a:t>
            </a:r>
          </a:p>
          <a:p>
            <a:pPr algn="ctr">
              <a:buNone/>
            </a:pPr>
            <a:r>
              <a:rPr lang="es-MX" dirty="0" smtClean="0"/>
              <a:t>-Se otorgaba al arte la misión de expresar dinamismo de la vida moderna, de la industrialización y la mecanización, pero de una forma realista en la que se hacia participe al espectador de la contemplación de la cuarta dimensión mediante la simultaneidad de tiempos, buen en faces sucesivas de un movimiento o de los propios sentimientos.</a:t>
            </a:r>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914400" y="274638"/>
            <a:ext cx="7772400" cy="939784"/>
          </a:xfrm>
        </p:spPr>
        <p:txBody>
          <a:bodyPr>
            <a:normAutofit/>
          </a:bodyPr>
          <a:lstStyle/>
          <a:p>
            <a:r>
              <a:rPr lang="es-MX" sz="4400" dirty="0" smtClean="0"/>
              <a:t>Épocas y Estilos</a:t>
            </a:r>
            <a:endParaRPr lang="es-MX" sz="4400" dirty="0"/>
          </a:p>
        </p:txBody>
      </p:sp>
      <p:sp>
        <p:nvSpPr>
          <p:cNvPr id="3" name="2 Marcador de contenido"/>
          <p:cNvSpPr>
            <a:spLocks noGrp="1"/>
          </p:cNvSpPr>
          <p:nvPr>
            <p:ph sz="quarter" idx="1"/>
          </p:nvPr>
        </p:nvSpPr>
        <p:spPr>
          <a:xfrm>
            <a:off x="428596" y="1447800"/>
            <a:ext cx="8501122" cy="5124472"/>
          </a:xfrm>
        </p:spPr>
        <p:txBody>
          <a:bodyPr>
            <a:normAutofit fontScale="92500" lnSpcReduction="10000"/>
          </a:bodyPr>
          <a:lstStyle/>
          <a:p>
            <a:pPr lvl="1"/>
            <a:r>
              <a:rPr lang="es-MX" sz="2800" dirty="0" smtClean="0"/>
              <a:t>Periodo y evolución artística que arrancan del siglo X hasta nuestra era y llegan hasta nuestros días.</a:t>
            </a:r>
          </a:p>
          <a:p>
            <a:pPr lvl="1"/>
            <a:endParaRPr lang="es-MX" sz="2800" dirty="0" smtClean="0"/>
          </a:p>
          <a:p>
            <a:pPr lvl="1"/>
            <a:r>
              <a:rPr lang="es-MX" sz="2800" dirty="0" smtClean="0"/>
              <a:t>Punto de partida: Formación del Sacro Imperio Romano Germánico. Siglo X.</a:t>
            </a:r>
          </a:p>
          <a:p>
            <a:pPr lvl="1"/>
            <a:endParaRPr lang="es-MX" sz="2800" dirty="0" smtClean="0"/>
          </a:p>
          <a:p>
            <a:pPr lvl="1"/>
            <a:r>
              <a:rPr lang="es-MX" sz="2800" dirty="0" smtClean="0"/>
              <a:t>Restaura la unidad cultural perdida con la destrucción del imperio Carolingio.</a:t>
            </a:r>
          </a:p>
          <a:p>
            <a:pPr lvl="1"/>
            <a:endParaRPr lang="es-MX" sz="2800" dirty="0" smtClean="0"/>
          </a:p>
          <a:p>
            <a:pPr lvl="1"/>
            <a:r>
              <a:rPr lang="es-MX" sz="2800" dirty="0" smtClean="0"/>
              <a:t>Permitió incorporar las aportaciones europeas en la primera etapa de la Edad Media y hacerlas florecer en su ultima época. Mediados siglo X hasta mediado Siglo XV. Conocido: Otoño de la Edad Media.</a:t>
            </a:r>
            <a:endParaRPr lang="es-MX"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71472" y="285728"/>
            <a:ext cx="8072494" cy="6143668"/>
          </a:xfrm>
        </p:spPr>
        <p:txBody>
          <a:bodyPr>
            <a:normAutofit lnSpcReduction="10000"/>
          </a:bodyPr>
          <a:lstStyle/>
          <a:p>
            <a:pPr>
              <a:buNone/>
            </a:pPr>
            <a:r>
              <a:rPr lang="es-MX" dirty="0" smtClean="0"/>
              <a:t>En su orden de aparición tenemos los siguientes estilos:</a:t>
            </a:r>
          </a:p>
          <a:p>
            <a:r>
              <a:rPr lang="es-MX" dirty="0" smtClean="0"/>
              <a:t>Arte Románico.</a:t>
            </a:r>
          </a:p>
          <a:p>
            <a:pPr algn="ctr">
              <a:buNone/>
            </a:pPr>
            <a:r>
              <a:rPr lang="es-MX" dirty="0" smtClean="0"/>
              <a:t>-Madura en la época del florecimiento medieval. Esto marca el advenimiento del Sacro Imperio Romano Germánico. Mediados siglo X.</a:t>
            </a:r>
          </a:p>
          <a:p>
            <a:pPr algn="ctr">
              <a:buNone/>
            </a:pPr>
            <a:r>
              <a:rPr lang="es-MX" dirty="0" smtClean="0"/>
              <a:t>-Sucede el auge del arte bizantino.</a:t>
            </a:r>
          </a:p>
          <a:p>
            <a:pPr algn="ctr">
              <a:buNone/>
            </a:pPr>
            <a:endParaRPr lang="es-MX" dirty="0" smtClean="0"/>
          </a:p>
          <a:p>
            <a:pPr algn="ctr">
              <a:buNone/>
            </a:pPr>
            <a:r>
              <a:rPr lang="es-MX" dirty="0" smtClean="0"/>
              <a:t>-Es la primera gran expresión artística de la Europa Central.</a:t>
            </a:r>
          </a:p>
          <a:p>
            <a:pPr algn="ctr">
              <a:buNone/>
            </a:pPr>
            <a:endParaRPr lang="es-MX" dirty="0" smtClean="0"/>
          </a:p>
          <a:p>
            <a:pPr algn="ctr">
              <a:buNone/>
            </a:pPr>
            <a:r>
              <a:rPr lang="es-MX" dirty="0" smtClean="0"/>
              <a:t>-Acusa el Influjo del arte bizantino, pero contiene un espíritu propio. Se distingue de los elementos orientales.</a:t>
            </a:r>
          </a:p>
          <a:p>
            <a:pPr algn="ctr">
              <a:buNone/>
            </a:pPr>
            <a:endParaRPr lang="es-MX" dirty="0" smtClean="0"/>
          </a:p>
          <a:p>
            <a:pPr algn="ctr">
              <a:buNone/>
            </a:pPr>
            <a:r>
              <a:rPr lang="es-MX" dirty="0" smtClean="0"/>
              <a:t>-Se extendió hasta mediados del siglo XII, época de las cruzadas, cuando se define el espíritu occidental en Europa da lugar al estilo Gótico.</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28596" y="285728"/>
            <a:ext cx="8215370" cy="6286544"/>
          </a:xfrm>
        </p:spPr>
        <p:txBody>
          <a:bodyPr>
            <a:normAutofit/>
          </a:bodyPr>
          <a:lstStyle/>
          <a:p>
            <a:r>
              <a:rPr lang="es-MX" dirty="0" smtClean="0"/>
              <a:t>Arte Gótico.</a:t>
            </a:r>
          </a:p>
          <a:p>
            <a:pPr algn="ctr">
              <a:buNone/>
            </a:pPr>
            <a:r>
              <a:rPr lang="es-MX" dirty="0" smtClean="0"/>
              <a:t>-Expresión pura del espíritu Europeo.</a:t>
            </a:r>
          </a:p>
          <a:p>
            <a:pPr algn="ctr">
              <a:buNone/>
            </a:pPr>
            <a:r>
              <a:rPr lang="es-MX" dirty="0" smtClean="0"/>
              <a:t>-Influencia del arte oriental queda asimilada en elementos propios del arte.</a:t>
            </a:r>
          </a:p>
          <a:p>
            <a:pPr algn="ctr">
              <a:buNone/>
            </a:pPr>
            <a:r>
              <a:rPr lang="es-MX" dirty="0" smtClean="0"/>
              <a:t>-Se extiende mediados siglo XIII hasta la mitad del siglo XV.</a:t>
            </a:r>
          </a:p>
          <a:p>
            <a:pPr algn="ctr">
              <a:buNone/>
            </a:pPr>
            <a:r>
              <a:rPr lang="es-MX" dirty="0" smtClean="0"/>
              <a:t>-Da paso al renacimiento. Este fue marcado por la invasión turca en al antiguo Imperio Bizantino de Oriente.</a:t>
            </a:r>
          </a:p>
          <a:p>
            <a:r>
              <a:rPr lang="es-MX" dirty="0" smtClean="0"/>
              <a:t>Arte del Renacimiento.</a:t>
            </a:r>
          </a:p>
          <a:p>
            <a:pPr algn="ctr">
              <a:buNone/>
            </a:pPr>
            <a:r>
              <a:rPr lang="es-MX" dirty="0" smtClean="0"/>
              <a:t>-Coincide  con el periodo histórico del mismo nombre. (Renacimiento)</a:t>
            </a:r>
          </a:p>
          <a:p>
            <a:pPr algn="ctr">
              <a:buNone/>
            </a:pPr>
            <a:r>
              <a:rPr lang="es-MX" dirty="0" smtClean="0"/>
              <a:t>- Este arte podemos situarlo entre el 1450 y principios del siglo XVI, con el principio de la Reforma.</a:t>
            </a:r>
          </a:p>
          <a:p>
            <a:pPr algn="ctr">
              <a:buNone/>
            </a:pPr>
            <a:endParaRPr lang="es-MX"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85720" y="428604"/>
            <a:ext cx="8572560" cy="6072230"/>
          </a:xfrm>
        </p:spPr>
        <p:txBody>
          <a:bodyPr/>
          <a:lstStyle/>
          <a:p>
            <a:r>
              <a:rPr lang="es-MX" dirty="0" smtClean="0"/>
              <a:t>Arte Barroco.</a:t>
            </a:r>
          </a:p>
          <a:p>
            <a:pPr algn="ctr">
              <a:buNone/>
            </a:pPr>
            <a:r>
              <a:rPr lang="es-MX" dirty="0" smtClean="0"/>
              <a:t>-Se interpreta como fruto de la Contrarreforma.</a:t>
            </a:r>
          </a:p>
          <a:p>
            <a:pPr algn="ctr">
              <a:buNone/>
            </a:pPr>
            <a:r>
              <a:rPr lang="es-MX" dirty="0" smtClean="0"/>
              <a:t>-Con las dudas que se puedan dar a esta apreciación el estilo barroco se da principalmente en la arquitectura, como expresión contrarreformista.</a:t>
            </a:r>
          </a:p>
          <a:p>
            <a:pPr algn="ctr">
              <a:buNone/>
            </a:pPr>
            <a:r>
              <a:rPr lang="es-MX" dirty="0" smtClean="0"/>
              <a:t>-Comprende la época del Despotismo Ilustrado, hasta el advenimiento de Luis XV.</a:t>
            </a:r>
          </a:p>
          <a:p>
            <a:r>
              <a:rPr lang="es-MX" dirty="0" smtClean="0"/>
              <a:t>Arte Rococó.</a:t>
            </a:r>
          </a:p>
          <a:p>
            <a:pPr algn="ctr">
              <a:buNone/>
            </a:pPr>
            <a:r>
              <a:rPr lang="es-MX" dirty="0" smtClean="0"/>
              <a:t>-Abarca el Periodo de Luis XV – La Revolución Francesa.</a:t>
            </a:r>
          </a:p>
          <a:p>
            <a:pPr algn="ctr">
              <a:buNone/>
            </a:pPr>
            <a:r>
              <a:rPr lang="es-MX" dirty="0" smtClean="0"/>
              <a:t>-Europa era sacudida por una serie de convulsiones que cambian por completo el concepto de la vida y la cultura.</a:t>
            </a:r>
          </a:p>
          <a:p>
            <a:pPr algn="ctr">
              <a:buNone/>
            </a:pPr>
            <a:endParaRPr lang="es-MX"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28596" y="357166"/>
            <a:ext cx="8258204" cy="6072230"/>
          </a:xfrm>
        </p:spPr>
        <p:txBody>
          <a:bodyPr/>
          <a:lstStyle/>
          <a:p>
            <a:r>
              <a:rPr lang="es-MX" dirty="0" smtClean="0"/>
              <a:t>Arte Neoclásico.</a:t>
            </a:r>
          </a:p>
          <a:p>
            <a:pPr algn="ctr">
              <a:buNone/>
            </a:pPr>
            <a:r>
              <a:rPr lang="es-MX" dirty="0" smtClean="0"/>
              <a:t>-Expresión del Imperio Napoleónico. </a:t>
            </a:r>
          </a:p>
          <a:p>
            <a:pPr algn="ctr">
              <a:buNone/>
            </a:pPr>
            <a:r>
              <a:rPr lang="es-MX" dirty="0" smtClean="0"/>
              <a:t>-Breve duración </a:t>
            </a:r>
          </a:p>
          <a:p>
            <a:pPr algn="ctr">
              <a:buNone/>
            </a:pPr>
            <a:r>
              <a:rPr lang="es-MX" dirty="0" smtClean="0"/>
              <a:t>-Nutrido en expresiones artísticas</a:t>
            </a:r>
          </a:p>
          <a:p>
            <a:pPr algn="ctr">
              <a:buNone/>
            </a:pPr>
            <a:r>
              <a:rPr lang="es-MX" dirty="0" smtClean="0"/>
              <a:t>-Se sitúa entre los años 1810 – 1845. Cuando la revolución socialista da paso a otra nueva concepción cultural.</a:t>
            </a:r>
          </a:p>
          <a:p>
            <a:r>
              <a:rPr lang="es-MX" dirty="0" smtClean="0"/>
              <a:t>Arte Romántico.</a:t>
            </a:r>
          </a:p>
          <a:p>
            <a:pPr algn="ctr">
              <a:buNone/>
            </a:pPr>
            <a:endParaRPr lang="es-MX" dirty="0" smtClean="0"/>
          </a:p>
          <a:p>
            <a:pPr algn="ctr">
              <a:buNone/>
            </a:pPr>
            <a:r>
              <a:rPr lang="es-MX" dirty="0" smtClean="0"/>
              <a:t>-Abarca últimos cuatro decenios del siglo XIX (1850-1890).</a:t>
            </a:r>
          </a:p>
          <a:p>
            <a:pPr algn="ctr">
              <a:buNone/>
            </a:pPr>
            <a:endParaRPr lang="es-MX" dirty="0" smtClean="0"/>
          </a:p>
          <a:p>
            <a:pPr algn="ctr">
              <a:buNone/>
            </a:pPr>
            <a:r>
              <a:rPr lang="es-MX" dirty="0" smtClean="0"/>
              <a:t>-Periodo artístico que esencialmente es el fruto de una renovación cultural que atiende en su aspecto básico a la expresión estética.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57158" y="357166"/>
            <a:ext cx="8429684" cy="6000792"/>
          </a:xfrm>
        </p:spPr>
        <p:txBody>
          <a:bodyPr/>
          <a:lstStyle/>
          <a:p>
            <a:r>
              <a:rPr lang="es-MX" dirty="0" smtClean="0"/>
              <a:t>Arte Expresionista.</a:t>
            </a:r>
          </a:p>
          <a:p>
            <a:pPr algn="ctr">
              <a:buNone/>
            </a:pPr>
            <a:r>
              <a:rPr lang="es-MX" dirty="0" smtClean="0"/>
              <a:t>-Tiene una vida efímera. </a:t>
            </a:r>
          </a:p>
          <a:p>
            <a:pPr algn="ctr">
              <a:buNone/>
            </a:pPr>
            <a:r>
              <a:rPr lang="es-MX" dirty="0" smtClean="0"/>
              <a:t>-Resulta a consecuencia de una reacción postromántica que tiende a abrir la expresión artística. De ahí el nombre del estilo.</a:t>
            </a:r>
          </a:p>
          <a:p>
            <a:pPr algn="ctr">
              <a:buFontTx/>
              <a:buChar char="-"/>
            </a:pPr>
            <a:r>
              <a:rPr lang="es-MX" dirty="0" smtClean="0"/>
              <a:t>Se sitúa aproximadamente en los años 1890-1910, con la muerte de Richard Wagner.</a:t>
            </a:r>
          </a:p>
          <a:p>
            <a:r>
              <a:rPr lang="es-MX" dirty="0" smtClean="0"/>
              <a:t>Arte Impresionista.</a:t>
            </a:r>
          </a:p>
          <a:p>
            <a:pPr algn="ctr">
              <a:buNone/>
            </a:pPr>
            <a:endParaRPr lang="es-MX" dirty="0" smtClean="0"/>
          </a:p>
          <a:p>
            <a:pPr algn="ctr">
              <a:buNone/>
            </a:pPr>
            <a:r>
              <a:rPr lang="es-MX" dirty="0" smtClean="0"/>
              <a:t>-Estilo producido en la primera década del Siglo XX.</a:t>
            </a:r>
          </a:p>
          <a:p>
            <a:pPr algn="ctr">
              <a:buNone/>
            </a:pPr>
            <a:r>
              <a:rPr lang="es-MX" dirty="0" smtClean="0"/>
              <a:t>-Tiene su auge al final de la primera Guerra Mundial.</a:t>
            </a:r>
          </a:p>
          <a:p>
            <a:pPr algn="ctr">
              <a:buNone/>
            </a:pPr>
            <a:r>
              <a:rPr lang="es-MX" dirty="0" smtClean="0"/>
              <a:t>-Arte evolucionario. Se rebela contra los estilos tradicionales para la implantación de formas y conceptos NUEVOS.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57158" y="428604"/>
            <a:ext cx="8429684" cy="6072230"/>
          </a:xfrm>
        </p:spPr>
        <p:txBody>
          <a:bodyPr/>
          <a:lstStyle/>
          <a:p>
            <a:r>
              <a:rPr lang="es-MX" dirty="0" smtClean="0"/>
              <a:t>Arte Modernista.</a:t>
            </a:r>
          </a:p>
          <a:p>
            <a:pPr algn="ctr">
              <a:buNone/>
            </a:pPr>
            <a:r>
              <a:rPr lang="es-MX" dirty="0" smtClean="0"/>
              <a:t>-En esta época se cuentan una serie de corrientes pertenecientes al rubro del arte modernista, presente hasta nuestros días.</a:t>
            </a:r>
          </a:p>
          <a:p>
            <a:pPr algn="ctr">
              <a:buNone/>
            </a:pPr>
            <a:endParaRPr lang="es-MX" b="1" i="1" dirty="0" smtClean="0"/>
          </a:p>
          <a:p>
            <a:pPr algn="ctr">
              <a:buNone/>
            </a:pPr>
            <a:r>
              <a:rPr lang="es-MX" b="1" i="1" dirty="0" smtClean="0"/>
              <a:t>FAUVISMO.</a:t>
            </a:r>
          </a:p>
          <a:p>
            <a:pPr algn="ctr">
              <a:buNone/>
            </a:pPr>
            <a:endParaRPr lang="es-MX" dirty="0" smtClean="0"/>
          </a:p>
          <a:p>
            <a:pPr algn="ctr">
              <a:buNone/>
            </a:pPr>
            <a:r>
              <a:rPr lang="es-MX" dirty="0" smtClean="0"/>
              <a:t>-Primera y fugaz reacción artística del siglo XX. Supuso una ruptura con el pasado naturalista.</a:t>
            </a:r>
          </a:p>
          <a:p>
            <a:pPr algn="ctr">
              <a:buNone/>
            </a:pPr>
            <a:r>
              <a:rPr lang="es-MX" dirty="0" smtClean="0"/>
              <a:t>-”fauves” –  fieras- fue dado con sentido despectivo a los autores de aquellas obras del Salón de Otoño de Paris 1905.*</a:t>
            </a:r>
          </a:p>
          <a:p>
            <a:pPr algn="ctr">
              <a:buNone/>
            </a:pPr>
            <a:r>
              <a:rPr lang="es-MX" dirty="0" smtClean="0"/>
              <a:t>-Después de 1907 el movimiento se debilita, pero había supuesto un paso decisivo hacia la abstracción.</a:t>
            </a:r>
          </a:p>
          <a:p>
            <a:pPr algn="ctr">
              <a:buNone/>
            </a:pPr>
            <a:endParaRPr lang="es-MX"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57158" y="357166"/>
            <a:ext cx="8501122" cy="6143668"/>
          </a:xfrm>
        </p:spPr>
        <p:txBody>
          <a:bodyPr/>
          <a:lstStyle/>
          <a:p>
            <a:pPr algn="ctr">
              <a:buNone/>
            </a:pPr>
            <a:r>
              <a:rPr lang="es-MX" b="1" i="1" dirty="0" smtClean="0"/>
              <a:t>CUBISMO.</a:t>
            </a:r>
          </a:p>
          <a:p>
            <a:pPr algn="ctr">
              <a:buNone/>
            </a:pPr>
            <a:endParaRPr lang="es-MX" b="1" i="1" dirty="0" smtClean="0"/>
          </a:p>
          <a:p>
            <a:pPr algn="ctr">
              <a:buNone/>
            </a:pPr>
            <a:r>
              <a:rPr lang="es-MX" dirty="0" smtClean="0"/>
              <a:t>-Aparece a partir de 1907 en Paris.</a:t>
            </a:r>
          </a:p>
          <a:p>
            <a:pPr algn="ctr">
              <a:buNone/>
            </a:pPr>
            <a:r>
              <a:rPr lang="es-MX" dirty="0" smtClean="0"/>
              <a:t>-Acabaría con el ilusionismo pictórico que partió de la tradición renacentista.</a:t>
            </a:r>
          </a:p>
          <a:p>
            <a:pPr algn="ctr">
              <a:buNone/>
            </a:pPr>
            <a:r>
              <a:rPr lang="es-MX" dirty="0" smtClean="0"/>
              <a:t>-Da origen a un lenguaje plástico que reconstruye la estructura de los objetos y del espacio como trama geométrica, en base, no a como se ven las cosas, sino como sabemos que ellas son.*</a:t>
            </a:r>
          </a:p>
          <a:p>
            <a:pPr algn="ctr">
              <a:buNone/>
            </a:pPr>
            <a:endParaRPr lang="es-MX" dirty="0" smtClean="0"/>
          </a:p>
          <a:p>
            <a:pPr algn="ctr">
              <a:buNone/>
            </a:pPr>
            <a:r>
              <a:rPr lang="es-MX" dirty="0" smtClean="0"/>
              <a:t>-Objetos reducidos a formas geométricas: cubos, esferas, conos y cilindros. Concebidas como la esencia de la vida y su representación, Negando el punto de vista único. Ósea alas percepciones que se reciben: el perfil y el frente.</a:t>
            </a:r>
            <a:endParaRPr lang="es-MX"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101</TotalTime>
  <Words>1067</Words>
  <Application>Microsoft Office PowerPoint</Application>
  <PresentationFormat>Presentación en pantalla (4:3)</PresentationFormat>
  <Paragraphs>86</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Equidad</vt:lpstr>
      <vt:lpstr>Épocas y estilos</vt:lpstr>
      <vt:lpstr>Épocas y Estilos</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Épocas y estilos</dc:title>
  <dc:creator>RubenReyes!</dc:creator>
  <cp:lastModifiedBy>user</cp:lastModifiedBy>
  <cp:revision>1</cp:revision>
  <dcterms:created xsi:type="dcterms:W3CDTF">2011-02-16T06:43:00Z</dcterms:created>
  <dcterms:modified xsi:type="dcterms:W3CDTF">2012-02-26T22:44:58Z</dcterms:modified>
</cp:coreProperties>
</file>